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Masters/slideMaster3.xml" ContentType="application/vnd.openxmlformats-officedocument.presentationml.slideMaster+xml"/>
  <Override PartName="/ppt/notesSlides/notesSlide24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</p:sldMasterIdLst>
  <p:notesMasterIdLst>
    <p:notesMasterId r:id="rId64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122785248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 /><Relationship Id="rId66" Type="http://schemas.openxmlformats.org/officeDocument/2006/relationships/tableStyles" Target="tableStyles.xml" /><Relationship Id="rId6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F71E14-82AA-BCA6-108D-56F5A71EAA8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8D1FFD-FB3D-905E-997F-F80E9515B4E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164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4453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3395592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7C7802-1B61-9009-DE75-FB519C9D2914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3477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9596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509961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14537-0921-45F6-999A-01A86E3716A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1176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655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900875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CCA54-7F76-E6AA-933C-37B762500F3B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1509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365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05817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F5E4-E8CD-3B55-4708-F4FC2949EEF5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36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6486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6161026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D575FD-864C-31BC-3C06-D5B258CC31EC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88AE94-E7EE-CB42-D250-9CAFB99A198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182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0991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87937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39BD14-E092-C544-A555-38AEE3508481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4183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3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1145612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A2BF92-156E-37B7-DBC4-7A31E4AC8F0A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8417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778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  <a:p>
            <a:pPr>
              <a:defRPr/>
            </a:pP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Transfers per thread might require synchronization of accesses to network interface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Psend: only mark partitions as ready when calling Pready and handle transfer somewhere else (e.g. main thread)</a:t>
            </a:r>
            <a:endParaRPr/>
          </a:p>
        </p:txBody>
      </p:sp>
      <p:sp>
        <p:nvSpPr>
          <p:cNvPr id="15123661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510BC1-3F8B-0914-6023-C52E6418BD06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0429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3173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Motivation: 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buffers worked on by multiple threads (pthreads, GPU-threads)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Options for transfer: 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single transfer after entire computation -&gt; potentially long waiting time between data being ready and sent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Transfer per rank via Send/Isend/RDMA/... </a:t>
            </a:r>
            <a:r>
              <a:rPr/>
              <a:t>-&gt; contention over resources (network interface) -&gt; locking required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Solution: partititioned communication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601117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8CF76C-0F6F-5916-5FD6-4ACA2A2EB3C9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40987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1869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insert graphic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Idea: </a:t>
            </a:r>
            <a:endParaRPr/>
          </a:p>
          <a:p>
            <a:pPr>
              <a:defRPr/>
            </a:pPr>
            <a:r>
              <a:rPr/>
              <a:t>Starting transfer as soon as first partition is ready overlaps computation and communication,</a:t>
            </a:r>
            <a:endParaRPr/>
          </a:p>
          <a:p>
            <a:pPr>
              <a:defRPr/>
            </a:pPr>
            <a:r>
              <a:rPr/>
              <a:t>Reduces total time from start of computation to end of communication, especially if duration between first and last partition becoming ready is large</a:t>
            </a:r>
            <a:endParaRPr/>
          </a:p>
        </p:txBody>
      </p:sp>
      <p:sp>
        <p:nvSpPr>
          <p:cNvPr id="1436287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7E7873-6A9E-7B2B-781E-A46BEEB7B5D0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176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7863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LogG model: </a:t>
            </a: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(communication latency (L), overhead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(o), bandwidth (G), gap (g))</a:t>
            </a:r>
            <a:endParaRPr lang="en-US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2" indent="-217792">
              <a:buFont typeface="Arial"/>
              <a:buChar char="–"/>
              <a:defRPr/>
            </a:pPr>
            <a:r>
              <a:rPr/>
              <a:t>There is some duration g between consecutive messages, where earlier transfer does not increase effective bandwidth</a:t>
            </a:r>
            <a:endParaRPr/>
          </a:p>
          <a:p>
            <a:pPr marL="617842" lvl="1" indent="-217792">
              <a:buFont typeface="Arial"/>
              <a:buChar char="–"/>
              <a:defRPr/>
            </a:pPr>
            <a:r>
              <a:rPr/>
              <a:t>Implementations may wait before sending after Pready calls without reducing effective bandwidth</a:t>
            </a:r>
            <a:endParaRPr/>
          </a:p>
        </p:txBody>
      </p:sp>
      <p:sp>
        <p:nvSpPr>
          <p:cNvPr id="2446754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4BC478-8404-908D-E58B-B4EF1AADA906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0575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71335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How transfer could work: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Send message after each Pready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Wait for last Pready and send entire buffer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Potentially better: after p0, wait for some delta and send both p0,p1, then p3, then p2</a:t>
            </a:r>
            <a:endParaRPr/>
          </a:p>
          <a:p>
            <a:pPr marL="617843" lvl="1" indent="-217793">
              <a:buFont typeface="Arial"/>
              <a:buChar char="–"/>
              <a:defRPr/>
            </a:pPr>
            <a:r>
              <a:rPr/>
              <a:t>Only 3 messages transferred</a:t>
            </a:r>
            <a:endParaRPr/>
          </a:p>
        </p:txBody>
      </p:sp>
      <p:sp>
        <p:nvSpPr>
          <p:cNvPr id="663632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36F8B9-B144-907C-E743-5BF4D8E9893B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D7E581-891B-71F9-1C5C-D56A4BAFFD37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2307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2984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TODO: Pseudocode schöner anzeigen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initialization</a:t>
            </a: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i in 0...num_iterations: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MPI_Barrier();		// synchronization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s_i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MPI_Start(&amp;request);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for p in 0...partition_count in some order: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	perform some MPI operation to send/receive partition p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MPI_Wait(&amp;request, &amp;result-&gt;send_status);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e_i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cleanup</a:t>
            </a:r>
            <a:endParaRPr/>
          </a:p>
        </p:txBody>
      </p:sp>
      <p:sp>
        <p:nvSpPr>
          <p:cNvPr id="19999323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2244DD-AAE9-13A6-D8C6-511CDA821853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496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9924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695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C0E94A-2064-F8C2-96C7-9C7E4C410BAC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458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32250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213632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443CF7-ADB1-EA5B-A7C9-4EEFF352A414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6670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152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519853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6021B9-F500-C366-A5B9-C3EA5E7C1AB2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065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5323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2144109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BB4DD5-40CD-A52A-A731-E2C839BD2F0D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2822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0643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52705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C0CE0C-9881-B4CB-D565-2FA450DF4EA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4411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9634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511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F21E10-4C66-275E-7809-33309272D021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979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28231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472634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080C6B-15F7-67EE-B9DD-9ED33C2E6436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D9D1E-61AF-BF16-9209-5ED7C9F10FA4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293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196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4481660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76ED99-EA19-8A35-ABD6-6DF923F62A3D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29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59493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Similar to Isend/Irecv or persistent Send</a:t>
            </a:r>
            <a:endParaRPr/>
          </a:p>
        </p:txBody>
      </p:sp>
      <p:sp>
        <p:nvSpPr>
          <p:cNvPr id="9523880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F86D6E-B74B-03B7-AA0E-A3B1F79D172F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7810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9726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443014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D570B1-06A7-9FB5-5B02-7D0F69989417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341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59600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compare isend with/without on fixed thread count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2913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37CEAC-9C48-58EE-C7DF-F3C7FDE7C244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2819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9940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0852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8700D3-6300-1DF2-EAC0-8E8D51B680FA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256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83181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516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9C12FC-EC5E-69FB-4594-10A930874D87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54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887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9949693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46C91E-9511-2006-F29C-1F69ED5D04D7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318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5345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2696814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40B5FF-2971-E73C-CD97-9994434935E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995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2091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12301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CBBB1E-4930-3B98-CA98-F84BEEDE9E95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030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7159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17791" indent="-217791">
              <a:buFont typeface="Arial"/>
              <a:buChar char="–"/>
              <a:defRPr/>
            </a:pPr>
            <a:endParaRPr/>
          </a:p>
        </p:txBody>
      </p:sp>
      <p:sp>
        <p:nvSpPr>
          <p:cNvPr id="1319459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659FDF-30A2-4DD2-79E3-5D83EA5A716C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6845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1945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8254033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3BBEE3-0FE6-1C2C-FD00-D84CF38C476D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79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68626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9661851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DF433-F968-8C16-696B-45C7668000F0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79310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1137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05267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BF5F0A-E8A6-FC21-6BFF-26BEB680DCC8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3650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10430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098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27EBE2-99C3-A05D-EAF8-EAF80C2BA691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98485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7585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48606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1DEE56-DECB-B3B7-5F5A-0AF732A8171B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4626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6228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75494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890949-C1E5-4BA6-2145-E8EFCB6EB875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9824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35318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1537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D41E47-F5A9-0895-2B40-B060CC2135B3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1929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36862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13520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24D88D-8E2D-7536-64C6-76DC968EF33B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24377A-DF4B-E317-B5BB-02035EF170A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614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36899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938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8FA6AC-4782-9A07-8AC7-D446B49DA6D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805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7173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6534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60796-1B09-CDFC-90B5-2B5D98922A0A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6582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295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85940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40AD74-A8F3-5E6C-86FC-95260E369218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409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60234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06892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4D05C8-87DC-9A16-ECF9-F0E5545395E8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849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77958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6277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0F11B-766A-836A-3949-A0D9553182EE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259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6248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15220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07E163-B942-E6CB-8E92-C83AA8566CED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428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5686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8116570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4DDF40-DAC9-2D20-901C-CE739EBFF72F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6061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787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 update, include multithreaded case, compare to Psend</a:t>
            </a:r>
            <a:endParaRPr/>
          </a:p>
        </p:txBody>
      </p:sp>
      <p:sp>
        <p:nvSpPr>
          <p:cNvPr id="1873916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3383B8-493C-EA82-B0D7-22E97C849EF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15477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56719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1621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E68432-1337-4558-990F-D75BF6AF850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797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913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5000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B2BFBC-AE08-908B-AD2D-00737CA7631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237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21261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82482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592EF-8434-C26B-89E3-AAA0F2BC78A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General sequence of operations on partitioned communication</a:t>
            </a:r>
            <a:endParaRPr/>
          </a:p>
          <a:p>
            <a:pPr>
              <a:defRPr/>
            </a:pPr>
            <a:r>
              <a:rPr/>
              <a:t>-&gt; similar to persistent send</a:t>
            </a:r>
            <a:endParaRPr/>
          </a:p>
          <a:p>
            <a:pPr>
              <a:defRPr/>
            </a:pPr>
            <a:r>
              <a:rPr/>
              <a:t>-&gt; only MPI_Pready may be called concurrently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3694A1-00C8-DF1C-4C62-BD639F75129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 bwMode="auto"/>
        <p:txBody>
          <a:bodyPr/>
          <a:p>
            <a:pPr>
              <a:defRPr/>
            </a:pPr>
            <a:fld id="{90F7F450-58FD-4839-B793-6824E8B33BB4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3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3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320" cy="5226120"/>
          </a:xfrm>
          <a:prstGeom prst="rect">
            <a:avLst/>
          </a:prstGeom>
          <a:ln w="0">
            <a:noFill/>
          </a:ln>
        </p:spPr>
      </p:pic>
      <p:pic>
        <p:nvPicPr>
          <p:cNvPr id="59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60" name="Name des Zentrums"/>
          <p:cNvSpPr/>
          <p:nvPr/>
        </p:nvSpPr>
        <p:spPr bwMode="auto">
          <a:xfrm>
            <a:off x="633600" y="2893320"/>
            <a:ext cx="1888920" cy="92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" name="Grafik 4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52" name="Textfeld 6"/>
          <p:cNvSpPr/>
          <p:nvPr/>
        </p:nvSpPr>
        <p:spPr bwMode="auto">
          <a:xfrm>
            <a:off x="10488600" y="6453360"/>
            <a:ext cx="644040" cy="1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spAutoFit/>
          </a:bodyPr>
          <a:p>
            <a:pPr>
              <a:lnSpc>
                <a:spcPct val="100000"/>
              </a:lnSpc>
              <a:defRPr/>
            </a:pPr>
            <a:endParaRPr lang="de-DE" sz="1100" b="0" strike="noStrike" spc="-1">
              <a:solidFill>
                <a:srgbClr val="1C4087"/>
              </a:solidFill>
              <a:latin typeface="Overpass"/>
              <a:ea typeface="DejaVu Sans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ftr" idx="16"/>
          </p:nvPr>
        </p:nvSpPr>
        <p:spPr bwMode="auto">
          <a:xfrm>
            <a:off x="1981080" y="6344640"/>
            <a:ext cx="87508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de-DE" sz="1100" b="1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1100" b="1" strike="noStrike" spc="-1">
                <a:solidFill>
                  <a:srgbClr val="1D3C91"/>
                </a:solidFill>
                <a:latin typeface="Overpass"/>
              </a:rPr>
              <a:t>&lt;footer&gt;</a:t>
            </a:r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17"/>
          </p:nvPr>
        </p:nvSpPr>
        <p:spPr bwMode="auto">
          <a:xfrm>
            <a:off x="10848960" y="6344640"/>
            <a:ext cx="81144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1100" b="0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364DE203-F3DA-4A43-9901-EB7D6A4C63C7}" type="slidenum">
              <a:rPr lang="de-DE" sz="1100" b="0" strike="noStrike" spc="-1">
                <a:solidFill>
                  <a:srgbClr val="1D3C91"/>
                </a:solidFill>
                <a:latin typeface="Overpass"/>
              </a:rPr>
              <a:t>&lt;number&gt;</a:t>
            </a:fld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8"/>
          </p:nvPr>
        </p:nvSpPr>
        <p:spPr bwMode="auto">
          <a:xfrm>
            <a:off x="630720" y="6344640"/>
            <a:ext cx="1238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6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680" cy="5226480"/>
          </a:xfrm>
          <a:prstGeom prst="rect">
            <a:avLst/>
          </a:prstGeom>
          <a:ln w="0">
            <a:noFill/>
          </a:ln>
        </p:spPr>
      </p:pic>
      <p:pic>
        <p:nvPicPr>
          <p:cNvPr id="327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28" name="Name des Zentrums"/>
          <p:cNvSpPr/>
          <p:nvPr/>
        </p:nvSpPr>
        <p:spPr bwMode="auto">
          <a:xfrm>
            <a:off x="633600" y="2893320"/>
            <a:ext cx="1889280" cy="929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160" y="4117257"/>
            <a:ext cx="10936934" cy="8615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Performance and Optimization opportunities</a:t>
            </a:r>
            <a:br>
              <a:rPr lang="de-DE" sz="3300" b="1" strike="noStrike" spc="-1">
                <a:solidFill>
                  <a:srgbClr val="FFFFFF"/>
                </a:solidFill>
                <a:latin typeface="Overpass"/>
              </a:rPr>
            </a:b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of MPI partitioned communication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itel 4"/>
          <p:cNvSpPr/>
          <p:nvPr/>
        </p:nvSpPr>
        <p:spPr bwMode="auto">
          <a:xfrm>
            <a:off x="623520" y="5337360"/>
            <a:ext cx="105138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1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Axel Schneewind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990712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19521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13768725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5381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904503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94192607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2111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531118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27281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352437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09550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84084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756659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797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7353030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endParaRPr sz="1800" b="0" strike="noStrike" spc="0">
              <a:solidFill>
                <a:schemeClr val="tx1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75992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51402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 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29103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277706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9505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En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911367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248947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877" y="479880"/>
            <a:ext cx="8532969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Less locking overhead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219087" name=""/>
          <p:cNvSpPr/>
          <p:nvPr/>
        </p:nvSpPr>
        <p:spPr bwMode="auto">
          <a:xfrm flipH="0" flipV="0">
            <a:off x="685800" y="5113420"/>
            <a:ext cx="10743480" cy="829458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Pready not required to interact with network devices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  <a:p>
            <a:pPr marL="683929" lvl="1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Can be called concurrently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405723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82327867" name=""/>
          <p:cNvSpPr txBox="1"/>
          <p:nvPr/>
        </p:nvSpPr>
        <p:spPr bwMode="auto">
          <a:xfrm flipH="0" flipV="0">
            <a:off x="4710362" y="3882968"/>
            <a:ext cx="2181802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Network devices</a:t>
            </a:r>
            <a:endParaRPr sz="2000"/>
          </a:p>
        </p:txBody>
      </p:sp>
      <p:sp>
        <p:nvSpPr>
          <p:cNvPr id="1052807329" name=""/>
          <p:cNvSpPr txBox="1"/>
          <p:nvPr/>
        </p:nvSpPr>
        <p:spPr bwMode="auto">
          <a:xfrm flipH="0" flipV="0">
            <a:off x="2665305" y="2405755"/>
            <a:ext cx="1398997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1</a:t>
            </a:r>
            <a:endParaRPr sz="2000"/>
          </a:p>
        </p:txBody>
      </p:sp>
      <p:sp>
        <p:nvSpPr>
          <p:cNvPr id="1283967244" name=""/>
          <p:cNvSpPr txBox="1"/>
          <p:nvPr/>
        </p:nvSpPr>
        <p:spPr bwMode="auto">
          <a:xfrm flipH="0" flipV="0">
            <a:off x="5101225" y="2405755"/>
            <a:ext cx="139971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2</a:t>
            </a:r>
            <a:endParaRPr sz="2000"/>
          </a:p>
        </p:txBody>
      </p:sp>
      <p:sp>
        <p:nvSpPr>
          <p:cNvPr id="1926822978" name=""/>
          <p:cNvSpPr txBox="1"/>
          <p:nvPr/>
        </p:nvSpPr>
        <p:spPr bwMode="auto">
          <a:xfrm flipH="0" flipV="0">
            <a:off x="7687541" y="2405755"/>
            <a:ext cx="140043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3</a:t>
            </a:r>
            <a:endParaRPr sz="2000"/>
          </a:p>
        </p:txBody>
      </p:sp>
      <p:cxnSp>
        <p:nvCxnSpPr>
          <p:cNvPr id="0" name=""/>
          <p:cNvCxnSpPr>
            <a:cxnSpLocks/>
            <a:stCxn id="1052807329" idx="2"/>
            <a:endCxn id="1682327867" idx="0"/>
          </p:cNvCxnSpPr>
          <p:nvPr/>
        </p:nvCxnSpPr>
        <p:spPr bwMode="auto">
          <a:xfrm rot="5399976" flipH="0" flipV="1">
            <a:off x="4042636" y="2124522"/>
            <a:ext cx="1080615" cy="243628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3645489" name=""/>
          <p:cNvCxnSpPr>
            <a:cxnSpLocks/>
            <a:stCxn id="1283967244" idx="2"/>
            <a:endCxn id="1682327867" idx="0"/>
          </p:cNvCxnSpPr>
          <p:nvPr/>
        </p:nvCxnSpPr>
        <p:spPr bwMode="auto">
          <a:xfrm rot="5399976" flipH="0" flipV="0">
            <a:off x="5260777" y="3342663"/>
            <a:ext cx="1080615" cy="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2341045" name=""/>
          <p:cNvCxnSpPr>
            <a:cxnSpLocks/>
            <a:stCxn id="1926822978" idx="2"/>
            <a:endCxn id="1682327867" idx="0"/>
          </p:cNvCxnSpPr>
          <p:nvPr/>
        </p:nvCxnSpPr>
        <p:spPr bwMode="auto">
          <a:xfrm rot="5399976" flipH="0" flipV="0">
            <a:off x="6554115" y="2049325"/>
            <a:ext cx="1080615" cy="2586675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301768" name=""/>
          <p:cNvSpPr txBox="1"/>
          <p:nvPr/>
        </p:nvSpPr>
        <p:spPr bwMode="auto">
          <a:xfrm flipH="0" flipV="0">
            <a:off x="3461786" y="3206234"/>
            <a:ext cx="1248575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1164942358" name=""/>
          <p:cNvSpPr txBox="1"/>
          <p:nvPr/>
        </p:nvSpPr>
        <p:spPr bwMode="auto">
          <a:xfrm flipH="0" flipV="0">
            <a:off x="5812177" y="3053655"/>
            <a:ext cx="128296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249252838" name=""/>
          <p:cNvSpPr txBox="1"/>
          <p:nvPr/>
        </p:nvSpPr>
        <p:spPr bwMode="auto">
          <a:xfrm flipH="0" flipV="0">
            <a:off x="6891805" y="3358814"/>
            <a:ext cx="149666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32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80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96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82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64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34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30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9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5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21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447804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Motivation: Hybrid Programming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991679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85845432" name=""/>
          <p:cNvSpPr/>
          <p:nvPr/>
        </p:nvSpPr>
        <p:spPr bwMode="auto">
          <a:xfrm flipH="0" flipV="0">
            <a:off x="1423529" y="2203823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328388" name=""/>
          <p:cNvSpPr/>
          <p:nvPr/>
        </p:nvSpPr>
        <p:spPr bwMode="auto">
          <a:xfrm flipH="0" flipV="0">
            <a:off x="1628970" y="318620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0" name="Line 000a"/>
          <p:cNvCxnSpPr>
            <a:cxnSpLocks/>
          </p:cNvCxnSpPr>
          <p:nvPr/>
        </p:nvCxnSpPr>
        <p:spPr bwMode="auto">
          <a:xfrm rot="0" flipH="0" flipV="0">
            <a:off x="2170800" y="3186000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835048" name=""/>
          <p:cNvCxnSpPr>
            <a:cxnSpLocks/>
          </p:cNvCxnSpPr>
          <p:nvPr/>
        </p:nvCxnSpPr>
        <p:spPr bwMode="auto">
          <a:xfrm flipH="0" flipV="0">
            <a:off x="2864190" y="3179441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1163820" name=""/>
          <p:cNvCxnSpPr>
            <a:cxnSpLocks/>
          </p:cNvCxnSpPr>
          <p:nvPr/>
        </p:nvCxnSpPr>
        <p:spPr bwMode="auto">
          <a:xfrm flipH="0" flipV="0">
            <a:off x="3557793" y="318620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951811" name=""/>
          <p:cNvSpPr txBox="1"/>
          <p:nvPr/>
        </p:nvSpPr>
        <p:spPr bwMode="auto">
          <a:xfrm flipH="0" flipV="0">
            <a:off x="1703676" y="4008676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464240269" name=""/>
          <p:cNvSpPr txBox="1"/>
          <p:nvPr/>
        </p:nvSpPr>
        <p:spPr bwMode="auto">
          <a:xfrm flipH="0" flipV="0">
            <a:off x="3033771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2629812" name=""/>
          <p:cNvSpPr txBox="1"/>
          <p:nvPr/>
        </p:nvSpPr>
        <p:spPr bwMode="auto">
          <a:xfrm flipH="0" flipV="0">
            <a:off x="2368363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2075705153" name=""/>
          <p:cNvSpPr txBox="1"/>
          <p:nvPr/>
        </p:nvSpPr>
        <p:spPr bwMode="auto">
          <a:xfrm flipH="0" flipV="0">
            <a:off x="3699178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495389497" name=""/>
          <p:cNvSpPr txBox="1"/>
          <p:nvPr/>
        </p:nvSpPr>
        <p:spPr bwMode="auto">
          <a:xfrm flipH="0" flipV="0">
            <a:off x="2526934" y="293524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976251832" name=""/>
          <p:cNvSpPr txBox="1"/>
          <p:nvPr/>
        </p:nvSpPr>
        <p:spPr bwMode="auto">
          <a:xfrm flipH="0" flipV="0">
            <a:off x="2199916" y="2390587"/>
            <a:ext cx="132962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0</a:t>
            </a:r>
            <a:endParaRPr sz="1200" b="1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rot="16199969" flipH="0" flipV="1">
            <a:off x="1731124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046148" name=""/>
          <p:cNvCxnSpPr>
            <a:cxnSpLocks/>
          </p:cNvCxnSpPr>
          <p:nvPr/>
        </p:nvCxnSpPr>
        <p:spPr bwMode="auto">
          <a:xfrm rot="16199969" flipH="0" flipV="1">
            <a:off x="2398208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1442519" name=""/>
          <p:cNvCxnSpPr>
            <a:cxnSpLocks/>
          </p:cNvCxnSpPr>
          <p:nvPr/>
        </p:nvCxnSpPr>
        <p:spPr bwMode="auto">
          <a:xfrm rot="16199969" flipH="0" flipV="1">
            <a:off x="3065292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189809" name=""/>
          <p:cNvCxnSpPr>
            <a:cxnSpLocks/>
          </p:cNvCxnSpPr>
          <p:nvPr/>
        </p:nvCxnSpPr>
        <p:spPr bwMode="auto">
          <a:xfrm rot="16199969" flipH="0" flipV="1">
            <a:off x="3732375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0883227" name=""/>
          <p:cNvSpPr txBox="1"/>
          <p:nvPr/>
        </p:nvSpPr>
        <p:spPr bwMode="auto">
          <a:xfrm flipH="0" flipV="0">
            <a:off x="1696911" y="3309473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1186446553" name=""/>
          <p:cNvSpPr txBox="1"/>
          <p:nvPr/>
        </p:nvSpPr>
        <p:spPr bwMode="auto">
          <a:xfrm flipH="0" flipV="0">
            <a:off x="3027006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1033301807" name=""/>
          <p:cNvSpPr txBox="1"/>
          <p:nvPr/>
        </p:nvSpPr>
        <p:spPr bwMode="auto">
          <a:xfrm flipH="0" flipV="0">
            <a:off x="2361598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1499050280" name=""/>
          <p:cNvSpPr txBox="1"/>
          <p:nvPr/>
        </p:nvSpPr>
        <p:spPr bwMode="auto">
          <a:xfrm flipH="0" flipV="0">
            <a:off x="3692413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968285661" name=""/>
          <p:cNvSpPr/>
          <p:nvPr/>
        </p:nvSpPr>
        <p:spPr bwMode="auto">
          <a:xfrm flipH="0" flipV="0">
            <a:off x="7205159" y="2217602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552375" name=""/>
          <p:cNvSpPr/>
          <p:nvPr/>
        </p:nvSpPr>
        <p:spPr bwMode="auto">
          <a:xfrm flipH="0" flipV="0">
            <a:off x="7410600" y="319998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272834495" name=""/>
          <p:cNvCxnSpPr>
            <a:cxnSpLocks/>
          </p:cNvCxnSpPr>
          <p:nvPr/>
        </p:nvCxnSpPr>
        <p:spPr bwMode="auto">
          <a:xfrm flipH="0" flipV="0">
            <a:off x="7952218" y="319998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9382397" name=""/>
          <p:cNvCxnSpPr>
            <a:cxnSpLocks/>
          </p:cNvCxnSpPr>
          <p:nvPr/>
        </p:nvCxnSpPr>
        <p:spPr bwMode="auto">
          <a:xfrm flipH="0" flipV="0">
            <a:off x="8645820" y="3193220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594606" name=""/>
          <p:cNvCxnSpPr>
            <a:cxnSpLocks/>
          </p:cNvCxnSpPr>
          <p:nvPr/>
        </p:nvCxnSpPr>
        <p:spPr bwMode="auto">
          <a:xfrm flipH="0" flipV="0">
            <a:off x="9339423" y="319998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521007" name=""/>
          <p:cNvSpPr txBox="1"/>
          <p:nvPr/>
        </p:nvSpPr>
        <p:spPr bwMode="auto">
          <a:xfrm flipH="0" flipV="0">
            <a:off x="7485306" y="4022455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983403217" name=""/>
          <p:cNvSpPr txBox="1"/>
          <p:nvPr/>
        </p:nvSpPr>
        <p:spPr bwMode="auto">
          <a:xfrm flipH="0" flipV="0">
            <a:off x="8815401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369985048" name=""/>
          <p:cNvSpPr txBox="1"/>
          <p:nvPr/>
        </p:nvSpPr>
        <p:spPr bwMode="auto">
          <a:xfrm flipH="0" flipV="0">
            <a:off x="8149993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344618678" name=""/>
          <p:cNvSpPr txBox="1"/>
          <p:nvPr/>
        </p:nvSpPr>
        <p:spPr bwMode="auto">
          <a:xfrm flipH="0" flipV="0">
            <a:off x="9480808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331620564" name=""/>
          <p:cNvSpPr txBox="1"/>
          <p:nvPr/>
        </p:nvSpPr>
        <p:spPr bwMode="auto">
          <a:xfrm flipH="0" flipV="0">
            <a:off x="8308564" y="294902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474161018" name=""/>
          <p:cNvSpPr txBox="1"/>
          <p:nvPr/>
        </p:nvSpPr>
        <p:spPr bwMode="auto">
          <a:xfrm flipH="0" flipV="0">
            <a:off x="7981546" y="2404367"/>
            <a:ext cx="133106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1</a:t>
            </a:r>
            <a:endParaRPr sz="1200" b="1"/>
          </a:p>
        </p:txBody>
      </p:sp>
      <p:cxnSp>
        <p:nvCxnSpPr>
          <p:cNvPr id="839234216" name=""/>
          <p:cNvCxnSpPr>
            <a:cxnSpLocks/>
          </p:cNvCxnSpPr>
          <p:nvPr/>
        </p:nvCxnSpPr>
        <p:spPr bwMode="auto">
          <a:xfrm rot="16199969" flipH="0" flipV="1">
            <a:off x="7512754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155171" name=""/>
          <p:cNvCxnSpPr>
            <a:cxnSpLocks/>
          </p:cNvCxnSpPr>
          <p:nvPr/>
        </p:nvCxnSpPr>
        <p:spPr bwMode="auto">
          <a:xfrm rot="16199969" flipH="0" flipV="1">
            <a:off x="8179837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55094" name=""/>
          <p:cNvCxnSpPr>
            <a:cxnSpLocks/>
          </p:cNvCxnSpPr>
          <p:nvPr/>
        </p:nvCxnSpPr>
        <p:spPr bwMode="auto">
          <a:xfrm rot="16199969" flipH="0" flipV="1">
            <a:off x="8846921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092146" name=""/>
          <p:cNvCxnSpPr>
            <a:cxnSpLocks/>
          </p:cNvCxnSpPr>
          <p:nvPr/>
        </p:nvCxnSpPr>
        <p:spPr bwMode="auto">
          <a:xfrm rot="16199969" flipH="0" flipV="1">
            <a:off x="9514005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6097" name=""/>
          <p:cNvSpPr txBox="1"/>
          <p:nvPr/>
        </p:nvSpPr>
        <p:spPr bwMode="auto">
          <a:xfrm flipH="0" flipV="0">
            <a:off x="7478541" y="3323252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2004717120" name=""/>
          <p:cNvSpPr txBox="1"/>
          <p:nvPr/>
        </p:nvSpPr>
        <p:spPr bwMode="auto">
          <a:xfrm flipH="0" flipV="0">
            <a:off x="8808636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237135794" name=""/>
          <p:cNvSpPr txBox="1"/>
          <p:nvPr/>
        </p:nvSpPr>
        <p:spPr bwMode="auto">
          <a:xfrm flipH="0" flipV="0">
            <a:off x="8143229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816837171" name=""/>
          <p:cNvSpPr txBox="1"/>
          <p:nvPr/>
        </p:nvSpPr>
        <p:spPr bwMode="auto">
          <a:xfrm flipH="0" flipV="0">
            <a:off x="9474044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683486429" name=""/>
          <p:cNvSpPr/>
          <p:nvPr/>
        </p:nvSpPr>
        <p:spPr bwMode="auto">
          <a:xfrm flipH="0" flipV="0">
            <a:off x="4965865" y="3223846"/>
            <a:ext cx="1685192" cy="4029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185473" name=""/>
          <p:cNvSpPr txBox="1"/>
          <p:nvPr/>
        </p:nvSpPr>
        <p:spPr bwMode="auto">
          <a:xfrm flipH="0" flipV="0">
            <a:off x="5643604" y="2928972"/>
            <a:ext cx="36958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/>
              <a:t>?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83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16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4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0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04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44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18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44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30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05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3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38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59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2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0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9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1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2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5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5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9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71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83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4480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Early-bird effect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23526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022722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5855" y="2209439"/>
            <a:ext cx="5353328" cy="2895598"/>
          </a:xfrm>
          <a:prstGeom prst="rect">
            <a:avLst/>
          </a:prstGeom>
        </p:spPr>
      </p:pic>
      <p:pic>
        <p:nvPicPr>
          <p:cNvPr id="6394189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7389" y="2146775"/>
            <a:ext cx="5585034" cy="3020928"/>
          </a:xfrm>
          <a:prstGeom prst="rect">
            <a:avLst/>
          </a:prstGeom>
        </p:spPr>
      </p:pic>
      <p:sp>
        <p:nvSpPr>
          <p:cNvPr id="1159534794" name=""/>
          <p:cNvSpPr txBox="1"/>
          <p:nvPr/>
        </p:nvSpPr>
        <p:spPr bwMode="auto">
          <a:xfrm flipH="0" flipV="0">
            <a:off x="1406248" y="5138486"/>
            <a:ext cx="383614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Single </a:t>
            </a:r>
            <a:r>
              <a:rPr sz="1600" b="1"/>
              <a:t>transfer </a:t>
            </a:r>
            <a:r>
              <a:rPr sz="1600" b="1"/>
              <a:t>for entire buffer</a:t>
            </a:r>
            <a:endParaRPr sz="1600" b="1"/>
          </a:p>
        </p:txBody>
      </p:sp>
      <p:sp>
        <p:nvSpPr>
          <p:cNvPr id="1494577651" name=""/>
          <p:cNvSpPr txBox="1"/>
          <p:nvPr/>
        </p:nvSpPr>
        <p:spPr bwMode="auto">
          <a:xfrm flipH="0" flipV="0">
            <a:off x="7021882" y="5138485"/>
            <a:ext cx="384874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One transfer per partition</a:t>
            </a:r>
            <a:endParaRPr sz="1600" b="1"/>
          </a:p>
        </p:txBody>
      </p:sp>
      <p:sp>
        <p:nvSpPr>
          <p:cNvPr id="414880340" name=""/>
          <p:cNvSpPr txBox="1"/>
          <p:nvPr/>
        </p:nvSpPr>
        <p:spPr bwMode="auto">
          <a:xfrm flipH="0" flipV="0">
            <a:off x="6519670" y="5711389"/>
            <a:ext cx="5312327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Thomas Gillis, Ken Raffenetti, Hui Zhou, Yanfei Guo, and Rajeev Thakur. </a:t>
            </a:r>
            <a:r>
              <a:rPr/>
              <a:t>2023.</a:t>
            </a:r>
            <a:endParaRPr/>
          </a:p>
          <a:p>
            <a:pPr algn="l">
              <a:defRPr/>
            </a:pPr>
            <a:r>
              <a:rPr/>
              <a:t> Quantifying the Performance Benefits of Partitioned Communication </a:t>
            </a:r>
            <a:r>
              <a:rPr/>
              <a:t>in MPI.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53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41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57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3489070" name=""/>
          <p:cNvSpPr/>
          <p:nvPr/>
        </p:nvSpPr>
        <p:spPr bwMode="auto">
          <a:xfrm rot="0">
            <a:off x="2137318" y="258262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22553393" name="PlaceHolder 1"/>
          <p:cNvSpPr>
            <a:spLocks noGrp="1"/>
          </p:cNvSpPr>
          <p:nvPr>
            <p:ph type="title"/>
          </p:nvPr>
        </p:nvSpPr>
        <p:spPr bwMode="auto">
          <a:xfrm>
            <a:off x="623876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16680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cxnSp>
        <p:nvCxnSpPr>
          <p:cNvPr id="0" name="Line 0aaaaaaaaaaaaaa"/>
          <p:cNvCxnSpPr>
            <a:cxnSpLocks/>
          </p:cNvCxnSpPr>
          <p:nvPr/>
        </p:nvCxnSpPr>
        <p:spPr bwMode="auto">
          <a:xfrm rot="0" flipH="1" flipV="0">
            <a:off x="2156400" y="2070000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6660906" name=""/>
          <p:cNvCxnSpPr>
            <a:cxnSpLocks/>
          </p:cNvCxnSpPr>
          <p:nvPr/>
        </p:nvCxnSpPr>
        <p:spPr bwMode="auto">
          <a:xfrm flipH="1" flipV="0">
            <a:off x="4130731" y="2069741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277859" name=""/>
          <p:cNvSpPr txBox="1"/>
          <p:nvPr/>
        </p:nvSpPr>
        <p:spPr bwMode="auto">
          <a:xfrm flipH="0" flipV="0">
            <a:off x="1899193" y="161181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727797973" name=""/>
          <p:cNvSpPr txBox="1"/>
          <p:nvPr/>
        </p:nvSpPr>
        <p:spPr bwMode="auto">
          <a:xfrm flipH="0" flipV="0">
            <a:off x="3871409" y="161181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0" name="Line 0 blub"/>
          <p:cNvCxnSpPr>
            <a:cxnSpLocks/>
          </p:cNvCxnSpPr>
          <p:nvPr/>
        </p:nvCxnSpPr>
        <p:spPr bwMode="auto">
          <a:xfrm rot="0" flipH="0" flipV="0">
            <a:off x="2156400" y="2581200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5342772" name=""/>
          <p:cNvCxnSpPr>
            <a:cxnSpLocks/>
          </p:cNvCxnSpPr>
          <p:nvPr/>
        </p:nvCxnSpPr>
        <p:spPr bwMode="auto">
          <a:xfrm flipH="0" flipV="0">
            <a:off x="2155635" y="3074021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9216401" name=""/>
          <p:cNvSpPr txBox="1"/>
          <p:nvPr/>
        </p:nvSpPr>
        <p:spPr bwMode="auto">
          <a:xfrm flipH="0" flipV="0">
            <a:off x="2850433" y="2823146"/>
            <a:ext cx="57035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</a:t>
            </a:r>
            <a:endParaRPr sz="1600"/>
          </a:p>
        </p:txBody>
      </p:sp>
      <p:sp>
        <p:nvSpPr>
          <p:cNvPr id="1066763755" name="Rectangle 1066763755"/>
          <p:cNvSpPr txBox="1"/>
          <p:nvPr/>
        </p:nvSpPr>
        <p:spPr bwMode="auto">
          <a:xfrm rot="0" flipH="0" flipV="0">
            <a:off x="1689493" y="226904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1887618465" name="Rectangle 1066763755"/>
          <p:cNvSpPr txBox="1"/>
          <p:nvPr/>
        </p:nvSpPr>
        <p:spPr bwMode="auto">
          <a:xfrm rot="0" flipH="0" flipV="0">
            <a:off x="3665813" y="3388588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305739876" name=""/>
          <p:cNvCxnSpPr>
            <a:cxnSpLocks/>
          </p:cNvCxnSpPr>
          <p:nvPr/>
        </p:nvCxnSpPr>
        <p:spPr bwMode="auto">
          <a:xfrm flipH="0" flipV="0">
            <a:off x="2153685" y="3472365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6070200" name=""/>
          <p:cNvCxnSpPr>
            <a:cxnSpLocks/>
          </p:cNvCxnSpPr>
          <p:nvPr/>
        </p:nvCxnSpPr>
        <p:spPr bwMode="auto">
          <a:xfrm flipH="0" flipV="0">
            <a:off x="2153685" y="3963760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365298" name=""/>
          <p:cNvSpPr/>
          <p:nvPr/>
        </p:nvSpPr>
        <p:spPr bwMode="auto">
          <a:xfrm rot="0">
            <a:off x="2135368" y="347236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7223445" name=""/>
          <p:cNvSpPr txBox="1"/>
          <p:nvPr/>
        </p:nvSpPr>
        <p:spPr bwMode="auto">
          <a:xfrm flipH="0" flipV="0">
            <a:off x="2849713" y="3707526"/>
            <a:ext cx="57107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m2</a:t>
            </a:r>
            <a:endParaRPr sz="1600"/>
          </a:p>
        </p:txBody>
      </p:sp>
      <p:sp>
        <p:nvSpPr>
          <p:cNvPr id="814348969" name="Rectangle 1066763755"/>
          <p:cNvSpPr txBox="1"/>
          <p:nvPr/>
        </p:nvSpPr>
        <p:spPr bwMode="auto">
          <a:xfrm rot="0" flipH="0" flipV="0">
            <a:off x="1687543" y="315878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2059906928" name="Rectangle 1066763755"/>
          <p:cNvSpPr txBox="1"/>
          <p:nvPr/>
        </p:nvSpPr>
        <p:spPr bwMode="auto">
          <a:xfrm rot="0" flipH="0" flipV="0">
            <a:off x="3663863" y="427832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1131847857" name=""/>
          <p:cNvCxnSpPr>
            <a:cxnSpLocks/>
          </p:cNvCxnSpPr>
          <p:nvPr/>
        </p:nvCxnSpPr>
        <p:spPr bwMode="auto">
          <a:xfrm flipH="1" flipV="0">
            <a:off x="7714170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356693" name=""/>
          <p:cNvCxnSpPr>
            <a:cxnSpLocks/>
          </p:cNvCxnSpPr>
          <p:nvPr/>
        </p:nvCxnSpPr>
        <p:spPr bwMode="auto">
          <a:xfrm flipH="1" flipV="0">
            <a:off x="9689266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6159320" name=""/>
          <p:cNvSpPr txBox="1"/>
          <p:nvPr/>
        </p:nvSpPr>
        <p:spPr bwMode="auto">
          <a:xfrm flipH="0" flipV="0">
            <a:off x="7457728" y="160875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998775329" name=""/>
          <p:cNvSpPr txBox="1"/>
          <p:nvPr/>
        </p:nvSpPr>
        <p:spPr bwMode="auto">
          <a:xfrm flipH="0" flipV="0">
            <a:off x="9429944" y="160875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1844928743" name=""/>
          <p:cNvCxnSpPr>
            <a:cxnSpLocks/>
          </p:cNvCxnSpPr>
          <p:nvPr/>
        </p:nvCxnSpPr>
        <p:spPr bwMode="auto">
          <a:xfrm flipH="0" flipV="0">
            <a:off x="7714170" y="274264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1578710" name=""/>
          <p:cNvSpPr/>
          <p:nvPr/>
        </p:nvSpPr>
        <p:spPr bwMode="auto">
          <a:xfrm rot="0">
            <a:off x="7695852" y="274264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5746943" name=""/>
          <p:cNvSpPr txBox="1"/>
          <p:nvPr/>
        </p:nvSpPr>
        <p:spPr bwMode="auto">
          <a:xfrm flipH="0" flipV="0">
            <a:off x="8052050" y="3209738"/>
            <a:ext cx="132082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 + m2</a:t>
            </a:r>
            <a:endParaRPr sz="1600"/>
          </a:p>
        </p:txBody>
      </p:sp>
      <p:sp>
        <p:nvSpPr>
          <p:cNvPr id="852587562" name="Rectangle 1066763755"/>
          <p:cNvSpPr txBox="1"/>
          <p:nvPr/>
        </p:nvSpPr>
        <p:spPr bwMode="auto">
          <a:xfrm rot="0" flipH="0" flipV="0">
            <a:off x="7248028" y="242906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952246212" name=""/>
          <p:cNvCxnSpPr>
            <a:cxnSpLocks/>
          </p:cNvCxnSpPr>
          <p:nvPr/>
        </p:nvCxnSpPr>
        <p:spPr bwMode="auto">
          <a:xfrm flipH="0" flipV="0">
            <a:off x="7712220" y="3720799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322374" name=""/>
          <p:cNvSpPr/>
          <p:nvPr/>
        </p:nvSpPr>
        <p:spPr bwMode="auto">
          <a:xfrm rot="0">
            <a:off x="7693903" y="322940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423212" name="Rectangle 1066763755"/>
          <p:cNvSpPr txBox="1"/>
          <p:nvPr/>
        </p:nvSpPr>
        <p:spPr bwMode="auto">
          <a:xfrm rot="0" flipH="0" flipV="0">
            <a:off x="9222397" y="403536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716378305" name=""/>
          <p:cNvSpPr txBox="1"/>
          <p:nvPr/>
        </p:nvSpPr>
        <p:spPr bwMode="auto">
          <a:xfrm flipH="0" flipV="0">
            <a:off x="539752" y="2102376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1541691431" name=""/>
          <p:cNvSpPr txBox="1"/>
          <p:nvPr/>
        </p:nvSpPr>
        <p:spPr bwMode="auto">
          <a:xfrm flipH="0" flipV="0">
            <a:off x="535853" y="2282376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0" name=""/>
          <p:cNvCxnSpPr>
            <a:cxnSpLocks/>
            <a:stCxn id="716378305" idx="3"/>
          </p:cNvCxnSpPr>
          <p:nvPr/>
        </p:nvCxnSpPr>
        <p:spPr bwMode="auto">
          <a:xfrm rot="0" flipH="0" flipV="1">
            <a:off x="1424383" y="226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662933" name=""/>
          <p:cNvCxnSpPr>
            <a:cxnSpLocks/>
          </p:cNvCxnSpPr>
          <p:nvPr/>
        </p:nvCxnSpPr>
        <p:spPr bwMode="auto">
          <a:xfrm rot="0" flipH="0" flipV="1">
            <a:off x="1424383" y="244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9647835" name=""/>
          <p:cNvSpPr txBox="1"/>
          <p:nvPr/>
        </p:nvSpPr>
        <p:spPr bwMode="auto">
          <a:xfrm flipH="0" flipV="0">
            <a:off x="6095999" y="2098780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375960626" name=""/>
          <p:cNvSpPr txBox="1"/>
          <p:nvPr/>
        </p:nvSpPr>
        <p:spPr bwMode="auto">
          <a:xfrm flipH="0" flipV="0">
            <a:off x="6092100" y="2278780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601315089" name=""/>
          <p:cNvCxnSpPr>
            <a:cxnSpLocks/>
          </p:cNvCxnSpPr>
          <p:nvPr/>
        </p:nvCxnSpPr>
        <p:spPr bwMode="auto">
          <a:xfrm rot="0" flipH="0" flipV="1">
            <a:off x="6980630" y="225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826025" name=""/>
          <p:cNvCxnSpPr>
            <a:cxnSpLocks/>
          </p:cNvCxnSpPr>
          <p:nvPr/>
        </p:nvCxnSpPr>
        <p:spPr bwMode="auto">
          <a:xfrm rot="0" flipH="0" flipV="1">
            <a:off x="6980630" y="243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66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79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34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48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76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6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3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07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3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2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9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7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69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66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4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3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5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77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2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57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74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58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24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2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2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6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6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1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8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722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39148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21071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440604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88235" y="1704614"/>
            <a:ext cx="6877049" cy="3905249"/>
          </a:xfrm>
          <a:prstGeom prst="rect">
            <a:avLst/>
          </a:prstGeom>
        </p:spPr>
      </p:pic>
      <p:sp>
        <p:nvSpPr>
          <p:cNvPr id="965039786" name=""/>
          <p:cNvSpPr/>
          <p:nvPr/>
        </p:nvSpPr>
        <p:spPr bwMode="auto">
          <a:xfrm flipH="0" flipV="0">
            <a:off x="1265628" y="5714100"/>
            <a:ext cx="10182860" cy="4575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Y. H. Temuçin, S. Levy, W. Schonbein, R. E. Grant and A. Afsahi, "A  Dynamic Network-Native MPI Partitioned Aggregation Over InfiniBand  Verbs,"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https://doi.org/10.1109/CLUSTER52292.2023.00029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Benchmarks: Goals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299934248" name=""/>
          <p:cNvSpPr txBox="1"/>
          <p:nvPr/>
        </p:nvSpPr>
        <p:spPr bwMode="auto">
          <a:xfrm flipH="0" flipV="0">
            <a:off x="1230873" y="1757038"/>
            <a:ext cx="7444296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37230923" name=""/>
          <p:cNvSpPr/>
          <p:nvPr/>
        </p:nvSpPr>
        <p:spPr bwMode="auto">
          <a:xfrm>
            <a:off x="838198" y="1523999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61850" indent="-261850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Measure </a:t>
            </a:r>
            <a:r>
              <a:rPr lang="en-US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effective bandwidth</a:t>
            </a: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depending on 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Partition size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Transfer mechanism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of partitions being marked as ready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50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Usage of completion tests to trigger earlier message progress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MPI-implementation: OpenMPI, (MPICH)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881528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Benchmarking scheme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38371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11752576" name=""/>
          <p:cNvSpPr txBox="1"/>
          <p:nvPr/>
        </p:nvSpPr>
        <p:spPr bwMode="auto">
          <a:xfrm flipH="0" flipV="0">
            <a:off x="1230871" y="1757036"/>
            <a:ext cx="7444296" cy="2441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185076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36909" y="1172175"/>
            <a:ext cx="9118180" cy="510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71901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Transfer mechanisms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45390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0202674" name=""/>
          <p:cNvSpPr txBox="1"/>
          <p:nvPr/>
        </p:nvSpPr>
        <p:spPr bwMode="auto">
          <a:xfrm flipH="0" flipV="0">
            <a:off x="1230872" y="1757037"/>
            <a:ext cx="7444296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570242640" name=""/>
          <p:cNvGraphicFramePr>
            <a:graphicFrameLocks xmlns:a="http://schemas.openxmlformats.org/drawingml/2006/main"/>
          </p:cNvGraphicFramePr>
          <p:nvPr/>
        </p:nvGraphicFramePr>
        <p:xfrm>
          <a:off x="468516" y="1704097"/>
          <a:ext cx="11303647" cy="374522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258189"/>
                <a:gridCol w="2258189"/>
                <a:gridCol w="2258189"/>
                <a:gridCol w="1864033"/>
                <a:gridCol w="2652345"/>
              </a:tblGrid>
              <a:tr h="767486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Mechanism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Initialization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Partition ready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Completion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Freeing</a:t>
                      </a:r>
                      <a:endParaRPr/>
                    </a:p>
                  </a:txBody>
                  <a:tcPr/>
                </a:tc>
              </a:tr>
              <a:tr h="52927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</a:tr>
              <a:tr h="612225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SendPersistent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MPI_Send_init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MPI_Start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MPI_Isend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MPI_Psend_init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MPI_Pready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7996216" name=""/>
          <p:cNvSpPr txBox="1"/>
          <p:nvPr/>
        </p:nvSpPr>
        <p:spPr bwMode="auto">
          <a:xfrm flipH="0" flipV="0">
            <a:off x="6618394" y="5952601"/>
            <a:ext cx="5069156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operations marked with (p) are performed for each partition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636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001151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281474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48410322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4" indent="-195764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Max. Bandwidth: 200Gbit/s = 25GB/s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lvl="0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4" indent="-195764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38643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1472052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66447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712032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78300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6753841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33206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70174985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0499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258322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692704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7718336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441101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480056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7474374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634938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19106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87998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82942051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Multithreading with OpenMP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Results: 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339201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6162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86294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441565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8753257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8" y="1143000"/>
            <a:ext cx="6095997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90830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219031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56271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819379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444774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97160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130479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7015" y="1224120"/>
            <a:ext cx="6199503" cy="4649629"/>
          </a:xfrm>
          <a:prstGeom prst="rect">
            <a:avLst/>
          </a:prstGeom>
        </p:spPr>
      </p:pic>
      <p:pic>
        <p:nvPicPr>
          <p:cNvPr id="3351871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7343" y="1224120"/>
            <a:ext cx="6199502" cy="464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1527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Completion Testing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050433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9126336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521" y="1090080"/>
            <a:ext cx="6095998" cy="4572000"/>
          </a:xfrm>
          <a:prstGeom prst="rect">
            <a:avLst/>
          </a:prstGeom>
        </p:spPr>
      </p:pic>
      <p:pic>
        <p:nvPicPr>
          <p:cNvPr id="12147830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  <p:sp>
        <p:nvSpPr>
          <p:cNvPr id="191932098" name=""/>
          <p:cNvSpPr txBox="1"/>
          <p:nvPr/>
        </p:nvSpPr>
        <p:spPr bwMode="auto">
          <a:xfrm flipH="0" flipV="0">
            <a:off x="624238" y="5662080"/>
            <a:ext cx="53314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100"/>
              <a:t>Receive-Side completion test with MPI_Parrived</a:t>
            </a:r>
            <a:endParaRPr sz="1100"/>
          </a:p>
          <a:p>
            <a:pPr marL="195764" indent="-195764">
              <a:buFont typeface="Arial"/>
              <a:buChar char="•"/>
              <a:defRPr/>
            </a:pPr>
            <a:r>
              <a:rPr sz="1100"/>
              <a:t>Send-Side completion testing with MPI_Request_get_status crashes program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70670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with different send patterns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01978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3665093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54385" y="1090080"/>
            <a:ext cx="6804268" cy="5103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28871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7375821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on MPICH-4.1.2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4952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387094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1645" y="1090079"/>
            <a:ext cx="6017557" cy="4695210"/>
          </a:xfrm>
          <a:prstGeom prst="rect">
            <a:avLst/>
          </a:prstGeom>
        </p:spPr>
      </p:pic>
      <p:pic>
        <p:nvPicPr>
          <p:cNvPr id="16786314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11113" y="1263894"/>
            <a:ext cx="5784157" cy="4513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8790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OpenMPI/5.0.2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71716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461974941" name=""/>
          <p:cNvSpPr txBox="1"/>
          <p:nvPr/>
        </p:nvSpPr>
        <p:spPr bwMode="auto">
          <a:xfrm flipH="0" flipV="0">
            <a:off x="1859707" y="2200921"/>
            <a:ext cx="1439492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354679068" name=""/>
          <p:cNvSpPr txBox="1"/>
          <p:nvPr/>
        </p:nvSpPr>
        <p:spPr bwMode="auto">
          <a:xfrm flipH="0" flipV="0">
            <a:off x="1859707" y="2806451"/>
            <a:ext cx="1445250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410503626" name=""/>
          <p:cNvSpPr txBox="1"/>
          <p:nvPr/>
        </p:nvSpPr>
        <p:spPr bwMode="auto">
          <a:xfrm flipH="0" flipV="0">
            <a:off x="1077960" y="3411839"/>
            <a:ext cx="89379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523145303" name=""/>
          <p:cNvSpPr txBox="1"/>
          <p:nvPr/>
        </p:nvSpPr>
        <p:spPr bwMode="auto">
          <a:xfrm flipH="0" flipV="0">
            <a:off x="2135255" y="3735505"/>
            <a:ext cx="89415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307746917" name=""/>
          <p:cNvSpPr txBox="1"/>
          <p:nvPr/>
        </p:nvSpPr>
        <p:spPr bwMode="auto">
          <a:xfrm flipH="0" flipV="0">
            <a:off x="3181812" y="405917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18257836" name=""/>
          <p:cNvSpPr txBox="1"/>
          <p:nvPr/>
        </p:nvSpPr>
        <p:spPr bwMode="auto">
          <a:xfrm flipH="0" flipV="0">
            <a:off x="1853948" y="4401331"/>
            <a:ext cx="14517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2030656256" name=""/>
          <p:cNvSpPr txBox="1"/>
          <p:nvPr/>
        </p:nvSpPr>
        <p:spPr bwMode="auto">
          <a:xfrm flipH="0" flipV="0">
            <a:off x="1859707" y="4923491"/>
            <a:ext cx="14589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289252304" name=""/>
          <p:cNvCxnSpPr>
            <a:cxnSpLocks/>
          </p:cNvCxnSpPr>
          <p:nvPr/>
        </p:nvCxnSpPr>
        <p:spPr bwMode="auto">
          <a:xfrm rot="5399942" flipH="0" flipV="1">
            <a:off x="2400049" y="2625786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148016" name=""/>
          <p:cNvCxnSpPr>
            <a:cxnSpLocks/>
            <a:endCxn id="523145303" idx="0"/>
          </p:cNvCxnSpPr>
          <p:nvPr/>
        </p:nvCxnSpPr>
        <p:spPr bwMode="auto">
          <a:xfrm rot="5399976" flipH="0" flipV="1">
            <a:off x="2239817" y="3393078"/>
            <a:ext cx="68485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8331008" name=""/>
          <p:cNvCxnSpPr>
            <a:cxnSpLocks/>
          </p:cNvCxnSpPr>
          <p:nvPr/>
        </p:nvCxnSpPr>
        <p:spPr bwMode="auto">
          <a:xfrm rot="5399942" flipH="0" flipV="0">
            <a:off x="1872822" y="2702508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94499" name=""/>
          <p:cNvCxnSpPr>
            <a:cxnSpLocks/>
            <a:endCxn id="307746917" idx="0"/>
          </p:cNvCxnSpPr>
          <p:nvPr/>
        </p:nvCxnSpPr>
        <p:spPr bwMode="auto">
          <a:xfrm rot="0" flipH="0" flipV="0">
            <a:off x="2582152" y="3050655"/>
            <a:ext cx="1046918" cy="100851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262120" name=""/>
          <p:cNvCxnSpPr>
            <a:cxnSpLocks/>
            <a:endCxn id="1518257836" idx="0"/>
          </p:cNvCxnSpPr>
          <p:nvPr/>
        </p:nvCxnSpPr>
        <p:spPr bwMode="auto">
          <a:xfrm rot="0" flipH="0" flipV="0">
            <a:off x="1524678" y="3656044"/>
            <a:ext cx="1055135" cy="74528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272947" name=""/>
          <p:cNvCxnSpPr>
            <a:cxnSpLocks/>
            <a:stCxn id="523145303" idx="2"/>
            <a:endCxn id="1518257836" idx="0"/>
          </p:cNvCxnSpPr>
          <p:nvPr/>
        </p:nvCxnSpPr>
        <p:spPr bwMode="auto">
          <a:xfrm rot="5399976" flipH="0" flipV="0">
            <a:off x="2370261" y="4190518"/>
            <a:ext cx="421625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233678" name=""/>
          <p:cNvCxnSpPr>
            <a:cxnSpLocks/>
            <a:stCxn id="307746917" idx="2"/>
            <a:endCxn id="1518257836" idx="0"/>
          </p:cNvCxnSpPr>
          <p:nvPr/>
        </p:nvCxnSpPr>
        <p:spPr bwMode="auto">
          <a:xfrm rot="5399976" flipH="0" flipV="0">
            <a:off x="3055462" y="3827722"/>
            <a:ext cx="97960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942421" name=""/>
          <p:cNvCxnSpPr>
            <a:cxnSpLocks/>
          </p:cNvCxnSpPr>
          <p:nvPr/>
        </p:nvCxnSpPr>
        <p:spPr bwMode="auto">
          <a:xfrm rot="5399942" flipH="0" flipV="1">
            <a:off x="2445334" y="4784511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579801" name=""/>
          <p:cNvSpPr txBox="1"/>
          <p:nvPr/>
        </p:nvSpPr>
        <p:spPr bwMode="auto">
          <a:xfrm flipH="0" flipV="0">
            <a:off x="5996151" y="1911537"/>
            <a:ext cx="4111578" cy="91476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 marL="36000" lvl="0" algn="l">
              <a:defRPr/>
            </a:pPr>
            <a:r>
              <a:rPr sz="1800"/>
              <a:t>   for partition p:</a:t>
            </a:r>
            <a:endParaRPr sz="1800"/>
          </a:p>
          <a:p>
            <a:pPr>
              <a:defRPr/>
            </a:pPr>
            <a:r>
              <a:rPr sz="1800"/>
              <a:t>        flag[p] = 0;</a:t>
            </a:r>
            <a:endParaRPr sz="1800"/>
          </a:p>
        </p:txBody>
      </p:sp>
      <p:sp>
        <p:nvSpPr>
          <p:cNvPr id="507422267" name=""/>
          <p:cNvSpPr txBox="1"/>
          <p:nvPr/>
        </p:nvSpPr>
        <p:spPr bwMode="auto">
          <a:xfrm flipH="0" flipV="0">
            <a:off x="5996152" y="3156023"/>
            <a:ext cx="4082419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</a:t>
            </a:r>
            <a:r>
              <a:rPr sz="1800" b="1"/>
              <a:t>_Pready(p):</a:t>
            </a:r>
            <a:endParaRPr sz="1800" b="1"/>
          </a:p>
          <a:p>
            <a:pPr>
              <a:defRPr/>
            </a:pPr>
            <a:r>
              <a:rPr sz="1800"/>
              <a:t>    flag[p] = 1;</a:t>
            </a:r>
            <a:endParaRPr sz="1800"/>
          </a:p>
        </p:txBody>
      </p:sp>
      <p:sp>
        <p:nvSpPr>
          <p:cNvPr id="1025010001" name=""/>
          <p:cNvSpPr txBox="1"/>
          <p:nvPr/>
        </p:nvSpPr>
        <p:spPr bwMode="auto">
          <a:xfrm flipH="0" flipV="0">
            <a:off x="5996151" y="3978428"/>
            <a:ext cx="4131377" cy="118907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progress():</a:t>
            </a:r>
            <a:endParaRPr sz="1800" b="1"/>
          </a:p>
          <a:p>
            <a:pPr>
              <a:defRPr/>
            </a:pPr>
            <a:r>
              <a:rPr sz="1800"/>
              <a:t>    for p with flag[p] == 1:</a:t>
            </a:r>
            <a:endParaRPr sz="1800"/>
          </a:p>
          <a:p>
            <a:pPr lvl="0"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      isend(request[p]);</a:t>
            </a:r>
            <a:endParaRPr sz="1800"/>
          </a:p>
          <a:p>
            <a:pPr>
              <a:defRPr/>
            </a:pPr>
            <a:r>
              <a:rPr sz="1800"/>
              <a:t>        flag[p] = 2;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1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7387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MPICH/4.2.0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21319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2048602320" name=""/>
          <p:cNvSpPr txBox="1"/>
          <p:nvPr/>
        </p:nvSpPr>
        <p:spPr bwMode="auto">
          <a:xfrm flipH="0" flipV="0">
            <a:off x="1859705" y="2200920"/>
            <a:ext cx="1439491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1896180417" name=""/>
          <p:cNvSpPr txBox="1"/>
          <p:nvPr/>
        </p:nvSpPr>
        <p:spPr bwMode="auto">
          <a:xfrm flipH="0" flipV="0">
            <a:off x="1859705" y="2806450"/>
            <a:ext cx="1445249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112431768" name=""/>
          <p:cNvSpPr txBox="1"/>
          <p:nvPr/>
        </p:nvSpPr>
        <p:spPr bwMode="auto">
          <a:xfrm flipH="0" flipV="0">
            <a:off x="1077959" y="3411838"/>
            <a:ext cx="893796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031685" name=""/>
          <p:cNvSpPr txBox="1"/>
          <p:nvPr/>
        </p:nvSpPr>
        <p:spPr bwMode="auto">
          <a:xfrm flipH="0" flipV="0">
            <a:off x="2135254" y="3735504"/>
            <a:ext cx="89415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667845054" name=""/>
          <p:cNvSpPr txBox="1"/>
          <p:nvPr/>
        </p:nvSpPr>
        <p:spPr bwMode="auto">
          <a:xfrm flipH="0" flipV="0">
            <a:off x="3181810" y="4059169"/>
            <a:ext cx="89451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188783584" name=""/>
          <p:cNvSpPr txBox="1"/>
          <p:nvPr/>
        </p:nvSpPr>
        <p:spPr bwMode="auto">
          <a:xfrm flipH="0" flipV="0">
            <a:off x="1853947" y="4401330"/>
            <a:ext cx="14517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907272581" name=""/>
          <p:cNvSpPr txBox="1"/>
          <p:nvPr/>
        </p:nvSpPr>
        <p:spPr bwMode="auto">
          <a:xfrm flipH="0" flipV="0">
            <a:off x="1859705" y="4923490"/>
            <a:ext cx="14589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1110130681" name=""/>
          <p:cNvCxnSpPr>
            <a:cxnSpLocks/>
          </p:cNvCxnSpPr>
          <p:nvPr/>
        </p:nvCxnSpPr>
        <p:spPr bwMode="auto">
          <a:xfrm rot="5399909" flipH="0" flipV="1">
            <a:off x="2400048" y="2625786"/>
            <a:ext cx="361328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7400110" name=""/>
          <p:cNvCxnSpPr>
            <a:cxnSpLocks/>
            <a:endCxn id="15031685" idx="0"/>
          </p:cNvCxnSpPr>
          <p:nvPr/>
        </p:nvCxnSpPr>
        <p:spPr bwMode="auto">
          <a:xfrm rot="5399942" flipH="0" flipV="1">
            <a:off x="2239816" y="3393077"/>
            <a:ext cx="68485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632578" name=""/>
          <p:cNvCxnSpPr>
            <a:cxnSpLocks/>
          </p:cNvCxnSpPr>
          <p:nvPr/>
        </p:nvCxnSpPr>
        <p:spPr bwMode="auto">
          <a:xfrm rot="5399909" flipH="0" flipV="0">
            <a:off x="1872821" y="2702507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722856" name=""/>
          <p:cNvCxnSpPr>
            <a:cxnSpLocks/>
            <a:endCxn id="1667845054" idx="0"/>
          </p:cNvCxnSpPr>
          <p:nvPr/>
        </p:nvCxnSpPr>
        <p:spPr bwMode="auto">
          <a:xfrm rot="0" flipH="0" flipV="0">
            <a:off x="2582151" y="3050654"/>
            <a:ext cx="1046917" cy="100851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68549" name=""/>
          <p:cNvCxnSpPr>
            <a:cxnSpLocks/>
            <a:endCxn id="1188783584" idx="0"/>
          </p:cNvCxnSpPr>
          <p:nvPr/>
        </p:nvCxnSpPr>
        <p:spPr bwMode="auto">
          <a:xfrm rot="0" flipH="0" flipV="0">
            <a:off x="1524677" y="3656043"/>
            <a:ext cx="1055134" cy="74528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7016" name=""/>
          <p:cNvCxnSpPr>
            <a:cxnSpLocks/>
            <a:stCxn id="15031685" idx="2"/>
            <a:endCxn id="1188783584" idx="0"/>
          </p:cNvCxnSpPr>
          <p:nvPr/>
        </p:nvCxnSpPr>
        <p:spPr bwMode="auto">
          <a:xfrm rot="5399942" flipH="0" flipV="0">
            <a:off x="2370260" y="4190517"/>
            <a:ext cx="42162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016151" name=""/>
          <p:cNvCxnSpPr>
            <a:cxnSpLocks/>
            <a:stCxn id="1667845054" idx="2"/>
            <a:endCxn id="1188783584" idx="0"/>
          </p:cNvCxnSpPr>
          <p:nvPr/>
        </p:nvCxnSpPr>
        <p:spPr bwMode="auto">
          <a:xfrm rot="5399942" flipH="0" flipV="0">
            <a:off x="3055461" y="3827721"/>
            <a:ext cx="97959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691697" name=""/>
          <p:cNvCxnSpPr>
            <a:cxnSpLocks/>
          </p:cNvCxnSpPr>
          <p:nvPr/>
        </p:nvCxnSpPr>
        <p:spPr bwMode="auto">
          <a:xfrm rot="5399909" flipH="0" flipV="1">
            <a:off x="2445333" y="4784510"/>
            <a:ext cx="277957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0020952" name=""/>
          <p:cNvSpPr txBox="1"/>
          <p:nvPr/>
        </p:nvSpPr>
        <p:spPr bwMode="auto">
          <a:xfrm flipH="0" flipV="0">
            <a:off x="6099619" y="2502347"/>
            <a:ext cx="4089844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>
              <a:defRPr/>
            </a:pPr>
            <a:r>
              <a:rPr sz="1800"/>
              <a:t>    counter = partition_count</a:t>
            </a:r>
            <a:endParaRPr sz="1800"/>
          </a:p>
        </p:txBody>
      </p:sp>
      <p:sp>
        <p:nvSpPr>
          <p:cNvPr id="1530809389" name=""/>
          <p:cNvSpPr txBox="1"/>
          <p:nvPr/>
        </p:nvSpPr>
        <p:spPr bwMode="auto">
          <a:xfrm flipH="0" flipV="0">
            <a:off x="6095998" y="3612488"/>
            <a:ext cx="4140273" cy="146340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MPI_Pready():</a:t>
            </a:r>
            <a:endParaRPr sz="1800" b="1"/>
          </a:p>
          <a:p>
            <a:pPr>
              <a:defRPr/>
            </a:pPr>
            <a:r>
              <a:rPr sz="1800"/>
              <a:t>    decrement counter</a:t>
            </a:r>
            <a:endParaRPr sz="1800"/>
          </a:p>
          <a:p>
            <a:pPr>
              <a:defRPr/>
            </a:pPr>
            <a:endParaRPr sz="1800"/>
          </a:p>
          <a:p>
            <a:pPr>
              <a:defRPr/>
            </a:pPr>
            <a:r>
              <a:rPr sz="1800"/>
              <a:t>    if counter == 0:</a:t>
            </a:r>
            <a:endParaRPr sz="1800"/>
          </a:p>
          <a:p>
            <a:pPr>
              <a:defRPr/>
            </a:pPr>
            <a:r>
              <a:rPr sz="1800"/>
              <a:t>        send(buffer)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10105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8741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3203173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53767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Naive method of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026767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graphicFrame>
        <p:nvGraphicFramePr>
          <p:cNvPr id="1342397302" name=""/>
          <p:cNvGraphicFramePr>
            <a:graphicFrameLocks xmlns:a="http://schemas.openxmlformats.org/drawingml/2006/main"/>
          </p:cNvGraphicFramePr>
          <p:nvPr/>
        </p:nvGraphicFramePr>
        <p:xfrm>
          <a:off x="2025649" y="1792458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0717948" name=""/>
          <p:cNvGraphicFramePr>
            <a:graphicFrameLocks xmlns:a="http://schemas.openxmlformats.org/drawingml/2006/main"/>
          </p:cNvGraphicFramePr>
          <p:nvPr/>
        </p:nvGraphicFramePr>
        <p:xfrm>
          <a:off x="2031999" y="3459772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9578103" name=""/>
          <p:cNvSpPr txBox="1"/>
          <p:nvPr/>
        </p:nvSpPr>
        <p:spPr bwMode="auto">
          <a:xfrm flipH="0" flipV="0">
            <a:off x="368076" y="1841808"/>
            <a:ext cx="161300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Public</a:t>
            </a:r>
            <a:r>
              <a:rPr sz="1400"/>
              <a:t> partitions:</a:t>
            </a:r>
            <a:endParaRPr sz="1400"/>
          </a:p>
        </p:txBody>
      </p:sp>
      <p:sp>
        <p:nvSpPr>
          <p:cNvPr id="1452041740" name=""/>
          <p:cNvSpPr txBox="1"/>
          <p:nvPr/>
        </p:nvSpPr>
        <p:spPr bwMode="auto">
          <a:xfrm flipH="0" flipV="0">
            <a:off x="286527" y="3459772"/>
            <a:ext cx="169455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Internal partitions:</a:t>
            </a:r>
            <a:endParaRPr sz="1400"/>
          </a:p>
        </p:txBody>
      </p:sp>
      <p:sp>
        <p:nvSpPr>
          <p:cNvPr id="984774949" name=""/>
          <p:cNvSpPr/>
          <p:nvPr/>
        </p:nvSpPr>
        <p:spPr bwMode="auto">
          <a:xfrm flipH="0" flipV="0">
            <a:off x="5588653" y="2454518"/>
            <a:ext cx="421297" cy="714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362159" name=""/>
          <p:cNvSpPr txBox="1"/>
          <p:nvPr/>
        </p:nvSpPr>
        <p:spPr bwMode="auto">
          <a:xfrm flipH="0" flipV="0">
            <a:off x="6174807" y="2622339"/>
            <a:ext cx="384915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map m partitions to 1 internal partition</a:t>
            </a:r>
            <a:endParaRPr sz="1600"/>
          </a:p>
        </p:txBody>
      </p:sp>
      <p:graphicFrame>
        <p:nvGraphicFramePr>
          <p:cNvPr id="455301373" name=""/>
          <p:cNvGraphicFramePr>
            <a:graphicFrameLocks xmlns:a="http://schemas.openxmlformats.org/drawingml/2006/main"/>
          </p:cNvGraphicFramePr>
          <p:nvPr/>
        </p:nvGraphicFramePr>
        <p:xfrm>
          <a:off x="2031999" y="3863633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670569" name=""/>
          <p:cNvSpPr txBox="1"/>
          <p:nvPr/>
        </p:nvSpPr>
        <p:spPr bwMode="auto">
          <a:xfrm flipH="0" flipV="0">
            <a:off x="474380" y="3863633"/>
            <a:ext cx="150669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counters:</a:t>
            </a:r>
            <a:endParaRPr sz="1400"/>
          </a:p>
        </p:txBody>
      </p:sp>
      <p:sp>
        <p:nvSpPr>
          <p:cNvPr id="1666294003" name=""/>
          <p:cNvSpPr txBox="1"/>
          <p:nvPr/>
        </p:nvSpPr>
        <p:spPr bwMode="auto">
          <a:xfrm flipH="0" flipV="0">
            <a:off x="3085587" y="4597643"/>
            <a:ext cx="5427430" cy="1189079"/>
          </a:xfrm>
          <a:prstGeom prst="rect">
            <a:avLst/>
          </a:prstGeom>
          <a:noFill/>
          <a:ln w="634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Pready(p):</a:t>
            </a:r>
            <a:endParaRPr sz="1800" b="1"/>
          </a:p>
          <a:p>
            <a:pPr>
              <a:defRPr/>
            </a:pPr>
            <a:r>
              <a:rPr sz="1800" b="1"/>
              <a:t>    </a:t>
            </a:r>
            <a:r>
              <a:rPr sz="1800" b="0"/>
              <a:t>increment counter of internal partition of p</a:t>
            </a:r>
            <a:endParaRPr sz="1800" b="0"/>
          </a:p>
          <a:p>
            <a:pPr>
              <a:defRPr/>
            </a:pPr>
            <a:r>
              <a:rPr sz="1800" b="0"/>
              <a:t>    if counter &gt;= m:</a:t>
            </a:r>
            <a:endParaRPr sz="1800" b="0"/>
          </a:p>
          <a:p>
            <a:pPr>
              <a:defRPr/>
            </a:pPr>
            <a:r>
              <a:rPr sz="1800" b="0"/>
              <a:t>         mark internal partition as ready</a:t>
            </a:r>
            <a:endParaRPr sz="18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57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77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36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0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29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79638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67792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83148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3124248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7538" y="1684248"/>
            <a:ext cx="5898461" cy="4423846"/>
          </a:xfrm>
          <a:prstGeom prst="rect">
            <a:avLst/>
          </a:prstGeom>
        </p:spPr>
      </p:pic>
      <p:pic>
        <p:nvPicPr>
          <p:cNvPr id="636028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8450" y="1684248"/>
            <a:ext cx="5898461" cy="442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04044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52508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62426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28298" y="1596182"/>
            <a:ext cx="5795595" cy="4346697"/>
          </a:xfrm>
          <a:prstGeom prst="rect">
            <a:avLst/>
          </a:prstGeom>
        </p:spPr>
      </p:pic>
      <p:pic>
        <p:nvPicPr>
          <p:cNvPr id="8165224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1501" y="1593245"/>
            <a:ext cx="5799511" cy="4349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8731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04378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96969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659756384" name=""/>
          <p:cNvSpPr/>
          <p:nvPr/>
        </p:nvSpPr>
        <p:spPr bwMode="auto">
          <a:xfrm>
            <a:off x="838197" y="1523998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9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OpenMPI: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9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similar to persistent Send when single-threaded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9" lvl="1" indent="-239820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better when using multiple threads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9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8" lvl="0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8" lvl="0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endParaRPr sz="2000"/>
          </a:p>
          <a:p>
            <a:pPr marL="239818" lvl="0" indent="-239818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167458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3628904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34883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925745685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51082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9972363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10883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42421363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59329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2997227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79624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95950440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25126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1785741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04806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000059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MPICH: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20332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5226204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095554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68576320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MPICH: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Message aggregation: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Mapping partitions to larger messages can improve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 bwMode="auto">
          <a:xfrm>
            <a:off x="623160" y="4437000"/>
            <a:ext cx="10514160" cy="54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 bwMode="auto">
          <a:xfrm>
            <a:off x="623879" y="5419800"/>
            <a:ext cx="7488360" cy="86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defRPr/>
            </a:pPr>
            <a:endParaRPr/>
          </a:p>
        </p:txBody>
      </p:sp>
      <p:sp>
        <p:nvSpPr>
          <p:cNvPr id="380" name="Titel 1"/>
          <p:cNvSpPr/>
          <p:nvPr/>
        </p:nvSpPr>
        <p:spPr bwMode="auto">
          <a:xfrm>
            <a:off x="3600000" y="3164760"/>
            <a:ext cx="773892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4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Thanks for your attention!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736228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19203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77669960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66730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19176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 – OpenMPI progress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41209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448764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728" y="1761398"/>
            <a:ext cx="10083623" cy="379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062097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70609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36488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20155119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3424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8525723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 vs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01080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6916963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52693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54855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18226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968157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9859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160390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 – MPI_Pready-Calls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26517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13404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47650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Appendix: Isend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11223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728875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3202" y="1090080"/>
            <a:ext cx="6095998" cy="4572000"/>
          </a:xfrm>
          <a:prstGeom prst="rect">
            <a:avLst/>
          </a:prstGeom>
        </p:spPr>
      </p:pic>
      <p:pic>
        <p:nvPicPr>
          <p:cNvPr id="8729137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04945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790278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MPI_Win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76394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941234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4005" y="1649664"/>
            <a:ext cx="5353534" cy="4015151"/>
          </a:xfrm>
          <a:prstGeom prst="rect">
            <a:avLst/>
          </a:prstGeom>
        </p:spPr>
      </p:pic>
      <p:pic>
        <p:nvPicPr>
          <p:cNvPr id="1314608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56520" y="1699848"/>
            <a:ext cx="5353534" cy="4015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2771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13505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628984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7192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42390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030531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000630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4068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9129209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MPI: Transfer Mechanisms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49874320" name=""/>
          <p:cNvSpPr txBox="1"/>
          <p:nvPr/>
        </p:nvSpPr>
        <p:spPr bwMode="auto">
          <a:xfrm flipH="0" flipV="0">
            <a:off x="8865765" y="2221971"/>
            <a:ext cx="1439492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MPI_Psend_init</a:t>
            </a:r>
            <a:endParaRPr sz="1100"/>
          </a:p>
        </p:txBody>
      </p:sp>
      <p:sp>
        <p:nvSpPr>
          <p:cNvPr id="1385587675" name=""/>
          <p:cNvSpPr txBox="1"/>
          <p:nvPr/>
        </p:nvSpPr>
        <p:spPr bwMode="auto">
          <a:xfrm flipH="0" flipV="0">
            <a:off x="8865765" y="2827500"/>
            <a:ext cx="14452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77698548" name=""/>
          <p:cNvSpPr txBox="1"/>
          <p:nvPr/>
        </p:nvSpPr>
        <p:spPr bwMode="auto">
          <a:xfrm flipH="0" flipV="0">
            <a:off x="8084018" y="3432890"/>
            <a:ext cx="89415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757265791" name=""/>
          <p:cNvSpPr txBox="1"/>
          <p:nvPr/>
        </p:nvSpPr>
        <p:spPr bwMode="auto">
          <a:xfrm flipH="0" flipV="0">
            <a:off x="9141313" y="343289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405570019" name=""/>
          <p:cNvSpPr txBox="1"/>
          <p:nvPr/>
        </p:nvSpPr>
        <p:spPr bwMode="auto">
          <a:xfrm flipH="0" flipV="0">
            <a:off x="10187870" y="3432890"/>
            <a:ext cx="89487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994145483" name=""/>
          <p:cNvSpPr txBox="1"/>
          <p:nvPr/>
        </p:nvSpPr>
        <p:spPr bwMode="auto">
          <a:xfrm flipH="0" flipV="0">
            <a:off x="8860006" y="3960002"/>
            <a:ext cx="145389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1923080249" name=""/>
          <p:cNvSpPr txBox="1"/>
          <p:nvPr/>
        </p:nvSpPr>
        <p:spPr bwMode="auto">
          <a:xfrm flipH="0" flipV="0">
            <a:off x="8865765" y="4482162"/>
            <a:ext cx="145893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0" name=""/>
          <p:cNvCxnSpPr>
            <a:cxnSpLocks/>
            <a:stCxn id="1649874320" idx="2"/>
            <a:endCxn id="1385587675" idx="0"/>
          </p:cNvCxnSpPr>
          <p:nvPr/>
        </p:nvCxnSpPr>
        <p:spPr bwMode="auto">
          <a:xfrm rot="5399976" flipH="0" flipV="1">
            <a:off x="9406108" y="2646837"/>
            <a:ext cx="361330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Line um"/>
          <p:cNvCxnSpPr>
            <a:cxnSpLocks/>
            <a:stCxn id="1385587675" idx="2"/>
            <a:endCxn id="1757265791" idx="0"/>
          </p:cNvCxnSpPr>
          <p:nvPr/>
        </p:nvCxnSpPr>
        <p:spPr bwMode="auto">
          <a:xfrm rot="5399978" flipH="0" flipV="1">
            <a:off x="9406800" y="3250800"/>
            <a:ext cx="36118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Line ul"/>
          <p:cNvCxnSpPr>
            <a:cxnSpLocks/>
            <a:stCxn id="1385587675" idx="2"/>
            <a:endCxn id="177698548" idx="0"/>
          </p:cNvCxnSpPr>
          <p:nvPr/>
        </p:nvCxnSpPr>
        <p:spPr bwMode="auto">
          <a:xfrm rot="5399978" flipH="0" flipV="0">
            <a:off x="8877600" y="2725200"/>
            <a:ext cx="361188" cy="105747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Line ur"/>
          <p:cNvCxnSpPr>
            <a:cxnSpLocks/>
            <a:stCxn id="1385587675" idx="2"/>
            <a:endCxn id="1405570019" idx="0"/>
          </p:cNvCxnSpPr>
          <p:nvPr/>
        </p:nvCxnSpPr>
        <p:spPr bwMode="auto">
          <a:xfrm rot="5399978" flipH="0" flipV="1">
            <a:off x="9932399" y="2728800"/>
            <a:ext cx="361188" cy="1046737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Line ll"/>
          <p:cNvCxnSpPr>
            <a:cxnSpLocks/>
            <a:stCxn id="177698548" idx="2"/>
            <a:endCxn id="1994145483" idx="0"/>
          </p:cNvCxnSpPr>
          <p:nvPr/>
        </p:nvCxnSpPr>
        <p:spPr bwMode="auto">
          <a:xfrm rot="5399978" flipH="0" flipV="1">
            <a:off x="8917200" y="3290400"/>
            <a:ext cx="282911" cy="1054955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Line lm"/>
          <p:cNvCxnSpPr>
            <a:cxnSpLocks/>
            <a:stCxn id="1757265791" idx="2"/>
            <a:endCxn id="1994145483" idx="0"/>
          </p:cNvCxnSpPr>
          <p:nvPr/>
        </p:nvCxnSpPr>
        <p:spPr bwMode="auto">
          <a:xfrm rot="5399978" flipH="0" flipV="0">
            <a:off x="9446399" y="3819600"/>
            <a:ext cx="28291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Line lr"/>
          <p:cNvCxnSpPr>
            <a:cxnSpLocks/>
            <a:stCxn id="1405570019" idx="2"/>
            <a:endCxn id="1994145483" idx="0"/>
          </p:cNvCxnSpPr>
          <p:nvPr/>
        </p:nvCxnSpPr>
        <p:spPr bwMode="auto">
          <a:xfrm rot="5399978" flipH="0" flipV="0">
            <a:off x="9968400" y="3294000"/>
            <a:ext cx="282911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994145483" idx="2"/>
            <a:endCxn id="1923080249" idx="0"/>
          </p:cNvCxnSpPr>
          <p:nvPr/>
        </p:nvCxnSpPr>
        <p:spPr bwMode="auto">
          <a:xfrm rot="5399976" flipH="0" flipV="1">
            <a:off x="9451393" y="4343184"/>
            <a:ext cx="277959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585455" name=""/>
          <p:cNvSpPr txBox="1"/>
          <p:nvPr/>
        </p:nvSpPr>
        <p:spPr bwMode="auto">
          <a:xfrm flipH="0" flipV="0">
            <a:off x="5912551" y="2221971"/>
            <a:ext cx="14405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MPI_Send_init</a:t>
            </a:r>
            <a:endParaRPr sz="1100"/>
          </a:p>
        </p:txBody>
      </p:sp>
      <p:sp>
        <p:nvSpPr>
          <p:cNvPr id="475821475" name=""/>
          <p:cNvSpPr txBox="1"/>
          <p:nvPr/>
        </p:nvSpPr>
        <p:spPr bwMode="auto">
          <a:xfrm flipH="0" flipV="0">
            <a:off x="5912551" y="2827500"/>
            <a:ext cx="144524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99768690" name=""/>
          <p:cNvSpPr txBox="1"/>
          <p:nvPr/>
        </p:nvSpPr>
        <p:spPr bwMode="auto">
          <a:xfrm flipH="0" flipV="0">
            <a:off x="5906792" y="3960002"/>
            <a:ext cx="145461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643469290" name=""/>
          <p:cNvSpPr txBox="1"/>
          <p:nvPr/>
        </p:nvSpPr>
        <p:spPr bwMode="auto">
          <a:xfrm flipH="0" flipV="0">
            <a:off x="5912551" y="4482162"/>
            <a:ext cx="145893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245472383" name=""/>
          <p:cNvCxnSpPr>
            <a:cxnSpLocks/>
          </p:cNvCxnSpPr>
          <p:nvPr/>
        </p:nvCxnSpPr>
        <p:spPr bwMode="auto">
          <a:xfrm rot="5399942" flipH="0" flipV="1">
            <a:off x="6452894" y="2646837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842129" name=""/>
          <p:cNvCxnSpPr>
            <a:cxnSpLocks/>
            <a:stCxn id="475821475" idx="2"/>
          </p:cNvCxnSpPr>
          <p:nvPr/>
        </p:nvCxnSpPr>
        <p:spPr bwMode="auto">
          <a:xfrm rot="5399976" flipH="0" flipV="0">
            <a:off x="6190217" y="3515852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491273" name=""/>
          <p:cNvCxnSpPr>
            <a:cxnSpLocks/>
          </p:cNvCxnSpPr>
          <p:nvPr/>
        </p:nvCxnSpPr>
        <p:spPr bwMode="auto">
          <a:xfrm rot="5399942" flipH="0" flipV="1">
            <a:off x="6498179" y="4343184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8986911" name=""/>
          <p:cNvSpPr txBox="1"/>
          <p:nvPr/>
        </p:nvSpPr>
        <p:spPr bwMode="auto">
          <a:xfrm flipH="0" flipV="0">
            <a:off x="1093627" y="2221308"/>
            <a:ext cx="14459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Initialization</a:t>
            </a:r>
            <a:endParaRPr sz="1100"/>
          </a:p>
        </p:txBody>
      </p:sp>
      <p:sp>
        <p:nvSpPr>
          <p:cNvPr id="934217185" name=""/>
          <p:cNvSpPr txBox="1"/>
          <p:nvPr/>
        </p:nvSpPr>
        <p:spPr bwMode="auto">
          <a:xfrm flipH="0" flipV="0">
            <a:off x="1093627" y="2826837"/>
            <a:ext cx="144812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Starting</a:t>
            </a:r>
            <a:endParaRPr sz="1100"/>
          </a:p>
        </p:txBody>
      </p:sp>
      <p:sp>
        <p:nvSpPr>
          <p:cNvPr id="1942472727" name=""/>
          <p:cNvSpPr txBox="1"/>
          <p:nvPr/>
        </p:nvSpPr>
        <p:spPr bwMode="auto">
          <a:xfrm flipH="0" flipV="0">
            <a:off x="1087868" y="3959338"/>
            <a:ext cx="145857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Completion</a:t>
            </a:r>
            <a:endParaRPr sz="1100"/>
          </a:p>
        </p:txBody>
      </p:sp>
      <p:sp>
        <p:nvSpPr>
          <p:cNvPr id="535211379" name=""/>
          <p:cNvSpPr txBox="1"/>
          <p:nvPr/>
        </p:nvSpPr>
        <p:spPr bwMode="auto">
          <a:xfrm flipH="0" flipV="0">
            <a:off x="1093627" y="4481498"/>
            <a:ext cx="14614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Freeing</a:t>
            </a:r>
            <a:endParaRPr sz="1100"/>
          </a:p>
        </p:txBody>
      </p:sp>
      <p:cxnSp>
        <p:nvCxnSpPr>
          <p:cNvPr id="1190345329" name=""/>
          <p:cNvCxnSpPr>
            <a:cxnSpLocks/>
          </p:cNvCxnSpPr>
          <p:nvPr/>
        </p:nvCxnSpPr>
        <p:spPr bwMode="auto">
          <a:xfrm rot="5399942" flipH="0" flipV="1">
            <a:off x="1633970" y="2646173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9283595" name=""/>
          <p:cNvCxnSpPr>
            <a:cxnSpLocks/>
          </p:cNvCxnSpPr>
          <p:nvPr/>
        </p:nvCxnSpPr>
        <p:spPr bwMode="auto">
          <a:xfrm rot="5399976" flipH="0" flipV="0">
            <a:off x="1371293" y="3515187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3622424" name=""/>
          <p:cNvCxnSpPr>
            <a:cxnSpLocks/>
          </p:cNvCxnSpPr>
          <p:nvPr/>
        </p:nvCxnSpPr>
        <p:spPr bwMode="auto">
          <a:xfrm rot="5399942" flipH="0" flipV="1">
            <a:off x="1679255" y="4342519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582942" name="Rectangle 2065582942"/>
          <p:cNvSpPr txBox="1"/>
          <p:nvPr/>
        </p:nvSpPr>
        <p:spPr bwMode="auto">
          <a:xfrm rot="0" flipH="0" flipV="0">
            <a:off x="3510000" y="2221200"/>
            <a:ext cx="1451372" cy="2505162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 sz="1100"/>
              <a:t>MPI_Send</a:t>
            </a:r>
            <a:endParaRPr sz="1100"/>
          </a:p>
        </p:txBody>
      </p:sp>
      <p:cxnSp>
        <p:nvCxnSpPr>
          <p:cNvPr id="62875289" name=""/>
          <p:cNvCxnSpPr>
            <a:cxnSpLocks/>
          </p:cNvCxnSpPr>
          <p:nvPr/>
        </p:nvCxnSpPr>
        <p:spPr bwMode="auto">
          <a:xfrm rot="5399942" flipH="1" flipV="0">
            <a:off x="5374509" y="3492661"/>
            <a:ext cx="1376037" cy="45720"/>
          </a:xfrm>
          <a:prstGeom prst="bentConnector5">
            <a:avLst>
              <a:gd name="adj1" fmla="val -7699"/>
              <a:gd name="adj2" fmla="val 1220226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213808" name=""/>
          <p:cNvCxnSpPr>
            <a:cxnSpLocks/>
          </p:cNvCxnSpPr>
          <p:nvPr/>
        </p:nvCxnSpPr>
        <p:spPr bwMode="auto">
          <a:xfrm rot="5399942" flipH="1" flipV="0">
            <a:off x="8266574" y="3493325"/>
            <a:ext cx="1376037" cy="45720"/>
          </a:xfrm>
          <a:prstGeom prst="bentConnector5">
            <a:avLst>
              <a:gd name="adj1" fmla="val -7699"/>
              <a:gd name="adj2" fmla="val 2129161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9572510" name=""/>
          <p:cNvSpPr txBox="1"/>
          <p:nvPr/>
        </p:nvSpPr>
        <p:spPr bwMode="auto">
          <a:xfrm flipH="0" flipV="0">
            <a:off x="991474" y="4925784"/>
            <a:ext cx="169527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Transfer phases</a:t>
            </a:r>
            <a:endParaRPr sz="1400" b="1"/>
          </a:p>
        </p:txBody>
      </p:sp>
      <p:sp>
        <p:nvSpPr>
          <p:cNvPr id="93650414" name=""/>
          <p:cNvSpPr txBox="1"/>
          <p:nvPr/>
        </p:nvSpPr>
        <p:spPr bwMode="auto">
          <a:xfrm flipH="0" flipV="0">
            <a:off x="3398846" y="4968444"/>
            <a:ext cx="168771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Blocking Send</a:t>
            </a:r>
            <a:endParaRPr sz="1400" b="1"/>
          </a:p>
        </p:txBody>
      </p:sp>
      <p:sp>
        <p:nvSpPr>
          <p:cNvPr id="1675688729" name=""/>
          <p:cNvSpPr txBox="1"/>
          <p:nvPr/>
        </p:nvSpPr>
        <p:spPr bwMode="auto">
          <a:xfrm flipH="0" flipV="0">
            <a:off x="5627037" y="4968444"/>
            <a:ext cx="2029959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Persistent Send</a:t>
            </a:r>
            <a:endParaRPr sz="1400" b="1"/>
          </a:p>
          <a:p>
            <a:pPr algn="ctr">
              <a:defRPr/>
            </a:pPr>
            <a:r>
              <a:rPr sz="1400" b="1"/>
              <a:t>(similar: Nonblocking Isend)</a:t>
            </a:r>
            <a:endParaRPr sz="1400" b="1"/>
          </a:p>
        </p:txBody>
      </p:sp>
      <p:sp>
        <p:nvSpPr>
          <p:cNvPr id="392987919" name=""/>
          <p:cNvSpPr txBox="1"/>
          <p:nvPr/>
        </p:nvSpPr>
        <p:spPr bwMode="auto">
          <a:xfrm flipH="0" flipV="0">
            <a:off x="8753532" y="4968444"/>
            <a:ext cx="170463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Partitioned Send</a:t>
            </a:r>
            <a:endParaRPr sz="1400" b="1"/>
          </a:p>
          <a:p>
            <a:pPr algn="ctr">
              <a:defRPr/>
            </a:pPr>
            <a:r>
              <a:rPr sz="1400" b="1"/>
              <a:t>(since MPI-4.0)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98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21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57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4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1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34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28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62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58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58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2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6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7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4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49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68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7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9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26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5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08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21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8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58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/>
  <Paragraphs>0</Paragraphs>
  <Slides>56</Slides>
  <Notes>56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Axel Schneewind</dc:creator>
  <cp:keywords/>
  <dc:description/>
  <dc:identifier/>
  <dc:language>de-DE</dc:language>
  <cp:lastModifiedBy/>
  <cp:revision>166</cp:revision>
  <dcterms:created xsi:type="dcterms:W3CDTF">2023-01-30T20:10:20Z</dcterms:created>
  <dcterms:modified xsi:type="dcterms:W3CDTF">2024-07-30T20:21:50Z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</vt:i4>
  </property>
</Properties>
</file>